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00684-2CD6-4836-8308-E298E603BD89}" v="55" dt="2024-11-10T13:30:40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3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7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7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1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0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6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4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A837C174-AA4E-4C92-A667-9E9EBF128D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6" t="18182" r="3795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22D4F79-1568-4ADC-B069-E02D1E4B9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balance </a:t>
            </a:r>
            <a:r>
              <a:rPr lang="fr-FR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sheet</a:t>
            </a:r>
            <a:br>
              <a:rPr lang="fr-FR" sz="6600" dirty="0"/>
            </a:br>
            <a:endParaRPr lang="fr-FR" sz="66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509150-9B2D-466E-921D-831D9991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 fontScale="25000" lnSpcReduction="20000"/>
          </a:bodyPr>
          <a:lstStyle/>
          <a:p>
            <a:endParaRPr lang="fr-FR" b="1" dirty="0"/>
          </a:p>
          <a:p>
            <a:r>
              <a:rPr lang="fr-FR" sz="9600" b="1" dirty="0"/>
              <a:t>More information</a:t>
            </a:r>
            <a:endParaRPr lang="fr-FR" sz="9600" dirty="0"/>
          </a:p>
          <a:p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385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84005-8CE0-4FBB-A4DD-91949996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43" y="548640"/>
            <a:ext cx="10168128" cy="1179576"/>
          </a:xfrm>
        </p:spPr>
        <p:txBody>
          <a:bodyPr/>
          <a:lstStyle/>
          <a:p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Fixed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assets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883303E-33A2-4066-A054-0E92F41834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4" t="31250" r="57812" b="22362"/>
          <a:stretch/>
        </p:blipFill>
        <p:spPr>
          <a:xfrm>
            <a:off x="171449" y="2162174"/>
            <a:ext cx="5838825" cy="3823859"/>
          </a:xfrm>
          <a:prstGeom prst="rect">
            <a:avLst/>
          </a:prstGeom>
        </p:spPr>
      </p:pic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0730D7B0-1431-4228-AA5D-01E6125A9400}"/>
              </a:ext>
            </a:extLst>
          </p:cNvPr>
          <p:cNvSpPr/>
          <p:nvPr/>
        </p:nvSpPr>
        <p:spPr>
          <a:xfrm>
            <a:off x="6838953" y="2162173"/>
            <a:ext cx="5181598" cy="2463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 fixed assets, only investments that will last for the company are recorded.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/>
              <a:t>The gross value </a:t>
            </a:r>
            <a:r>
              <a:rPr lang="en-US" dirty="0"/>
              <a:t>is the purchase price</a:t>
            </a:r>
          </a:p>
          <a:p>
            <a:r>
              <a:rPr lang="en-US" b="1" dirty="0" err="1"/>
              <a:t>Am.Dep</a:t>
            </a:r>
            <a:r>
              <a:rPr lang="en-US" dirty="0"/>
              <a:t> is the amount depreciated over the year</a:t>
            </a:r>
          </a:p>
          <a:p>
            <a:r>
              <a:rPr lang="en-US" dirty="0"/>
              <a:t>1/5 of gross value for intangible assets</a:t>
            </a:r>
          </a:p>
          <a:p>
            <a:r>
              <a:rPr lang="en-US" dirty="0"/>
              <a:t>1/10 of gross value for tangible assets</a:t>
            </a:r>
          </a:p>
          <a:p>
            <a:pPr algn="ctr"/>
            <a:r>
              <a:rPr lang="fr-FR" b="1" dirty="0"/>
              <a:t>Net</a:t>
            </a:r>
            <a:r>
              <a:rPr lang="fr-FR" dirty="0"/>
              <a:t>= Gross - </a:t>
            </a:r>
            <a:r>
              <a:rPr lang="fr-FR" dirty="0" err="1"/>
              <a:t>Depreciation</a:t>
            </a:r>
            <a:endParaRPr lang="fr-FR" dirty="0"/>
          </a:p>
          <a:p>
            <a:endParaRPr lang="en-US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168CC5A2-AA1C-46DC-A9EF-5EA155B47E85}"/>
              </a:ext>
            </a:extLst>
          </p:cNvPr>
          <p:cNvSpPr/>
          <p:nvPr/>
        </p:nvSpPr>
        <p:spPr>
          <a:xfrm>
            <a:off x="3362325" y="2390775"/>
            <a:ext cx="2543175" cy="576543"/>
          </a:xfrm>
          <a:prstGeom prst="round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9D3583FC-9724-4EA5-A939-93FE2ED5584F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5905500" y="2679047"/>
            <a:ext cx="933453" cy="71493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1E636581-D3F4-4F30-BA5C-1788D2182EA8}"/>
              </a:ext>
            </a:extLst>
          </p:cNvPr>
          <p:cNvSpPr/>
          <p:nvPr/>
        </p:nvSpPr>
        <p:spPr>
          <a:xfrm>
            <a:off x="6950447" y="4817968"/>
            <a:ext cx="5070103" cy="14035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all your capital expenditure under ‘Fixed assets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’.You can insert additional lines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173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6FE67B-DC56-4249-B518-FEEAB532E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fr-FR" b="1" dirty="0" err="1"/>
              <a:t>Current</a:t>
            </a:r>
            <a:r>
              <a:rPr lang="fr-FR" b="1" dirty="0"/>
              <a:t> assets</a:t>
            </a:r>
            <a:br>
              <a:rPr lang="fr-FR" dirty="0"/>
            </a:br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1EF744BF-0A17-4254-BAB8-72D8833F421A}"/>
              </a:ext>
            </a:extLst>
          </p:cNvPr>
          <p:cNvSpPr/>
          <p:nvPr/>
        </p:nvSpPr>
        <p:spPr>
          <a:xfrm>
            <a:off x="6564964" y="2119835"/>
            <a:ext cx="5151905" cy="15657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Inventories </a:t>
            </a:r>
            <a:r>
              <a:rPr lang="en-US" dirty="0"/>
              <a:t>are valued at their estimated year-end value (31/12/N)</a:t>
            </a:r>
          </a:p>
          <a:p>
            <a:r>
              <a:rPr lang="en-US" dirty="0"/>
              <a:t>-Raw materials: value of purchase cost</a:t>
            </a:r>
          </a:p>
          <a:p>
            <a:r>
              <a:rPr lang="en-US" dirty="0"/>
              <a:t>-Finished products: production cost or cost price</a:t>
            </a:r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210F1AE-04CD-4AE3-9B20-4CE91C6062C1}"/>
              </a:ext>
            </a:extLst>
          </p:cNvPr>
          <p:cNvSpPr/>
          <p:nvPr/>
        </p:nvSpPr>
        <p:spPr>
          <a:xfrm>
            <a:off x="6678175" y="3955286"/>
            <a:ext cx="5151905" cy="1933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Trade receivables: </a:t>
            </a:r>
            <a:r>
              <a:rPr lang="en-US" dirty="0"/>
              <a:t>average amount of outstanding payments at 31/12/N</a:t>
            </a:r>
            <a:br>
              <a:rPr lang="en-US" dirty="0"/>
            </a:br>
            <a:r>
              <a:rPr lang="en-US" b="1" dirty="0"/>
              <a:t>Only</a:t>
            </a:r>
            <a:r>
              <a:rPr lang="en-US" dirty="0"/>
              <a:t> if customers have a payment term</a:t>
            </a:r>
            <a:br>
              <a:rPr lang="en-US" dirty="0"/>
            </a:br>
            <a:r>
              <a:rPr lang="en-US" b="1" dirty="0"/>
              <a:t>Calculation:</a:t>
            </a:r>
            <a:r>
              <a:rPr lang="en-US" dirty="0"/>
              <a:t> Forecast turnover x ( 1+VAT rate)x ( average payment period for customers/365)</a:t>
            </a:r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20695C4-43AE-4AFD-9482-B67ECA00009F}"/>
              </a:ext>
            </a:extLst>
          </p:cNvPr>
          <p:cNvSpPr/>
          <p:nvPr/>
        </p:nvSpPr>
        <p:spPr>
          <a:xfrm>
            <a:off x="224117" y="5567299"/>
            <a:ext cx="5151904" cy="7630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 of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financing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0EB899D-0A26-45AD-BA88-6A3EE50BB8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9" t="31765" r="70052" b="39093"/>
          <a:stretch/>
        </p:blipFill>
        <p:spPr>
          <a:xfrm>
            <a:off x="224117" y="2235276"/>
            <a:ext cx="4885765" cy="2894509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75237257-2E1C-4757-9CE8-2C2D503BBD93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201271" y="2725271"/>
            <a:ext cx="5363693" cy="17744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F1BB9A8A-7ABA-4F18-8228-E85B980005F5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1484811" y="4133598"/>
            <a:ext cx="5193364" cy="78847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59E50F15-0BE1-498F-821B-6B34AB5A9089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1739153" y="4325471"/>
            <a:ext cx="1060916" cy="12418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70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D4FAA9-D5ED-4E7A-9ACA-5A98D23CB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3. </a:t>
            </a:r>
            <a:r>
              <a:rPr lang="fr-FR" b="1" dirty="0" err="1"/>
              <a:t>Equity</a:t>
            </a:r>
            <a:r>
              <a:rPr lang="fr-FR" b="1" dirty="0"/>
              <a:t> capital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ACBD7A5-B771-48FC-BD48-60592E9804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4" t="55704" r="63083" b="21926"/>
          <a:stretch/>
        </p:blipFill>
        <p:spPr>
          <a:xfrm>
            <a:off x="325119" y="2458720"/>
            <a:ext cx="5364481" cy="1966108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19C6C8C-CEF1-4295-939C-DA2238046DF0}"/>
              </a:ext>
            </a:extLst>
          </p:cNvPr>
          <p:cNvSpPr/>
          <p:nvPr/>
        </p:nvSpPr>
        <p:spPr>
          <a:xfrm>
            <a:off x="6920754" y="2102214"/>
            <a:ext cx="4823010" cy="713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Company's financial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resourcesCapital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Profit for the year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D68A083-5867-427C-8B9A-0EA37A7E8AEE}"/>
              </a:ext>
            </a:extLst>
          </p:cNvPr>
          <p:cNvSpPr/>
          <p:nvPr/>
        </p:nvSpPr>
        <p:spPr>
          <a:xfrm>
            <a:off x="6920754" y="2944897"/>
            <a:ext cx="4823010" cy="10978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amount of contributions made by the partners when the company was set up, intended to finance the assets on the balance sheet.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0248B922-4A8F-40B5-B603-7B86581498BB}"/>
              </a:ext>
            </a:extLst>
          </p:cNvPr>
          <p:cNvSpPr/>
          <p:nvPr/>
        </p:nvSpPr>
        <p:spPr>
          <a:xfrm>
            <a:off x="6920754" y="4172446"/>
            <a:ext cx="4823010" cy="776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 or loss for the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reported in the balance sheet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40A131F4-9B4E-4579-8593-3049579F764C}"/>
              </a:ext>
            </a:extLst>
          </p:cNvPr>
          <p:cNvCxnSpPr>
            <a:cxnSpLocks/>
          </p:cNvCxnSpPr>
          <p:nvPr/>
        </p:nvCxnSpPr>
        <p:spPr>
          <a:xfrm flipV="1">
            <a:off x="2294965" y="2458720"/>
            <a:ext cx="4625789" cy="64306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B391A588-5DAF-407B-B661-3124FC8A0981}"/>
              </a:ext>
            </a:extLst>
          </p:cNvPr>
          <p:cNvCxnSpPr>
            <a:cxnSpLocks/>
          </p:cNvCxnSpPr>
          <p:nvPr/>
        </p:nvCxnSpPr>
        <p:spPr>
          <a:xfrm>
            <a:off x="1398494" y="3493836"/>
            <a:ext cx="5625353" cy="5189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9ED9E9B-254A-493E-B578-EFF125051BD1}"/>
              </a:ext>
            </a:extLst>
          </p:cNvPr>
          <p:cNvCxnSpPr>
            <a:cxnSpLocks/>
          </p:cNvCxnSpPr>
          <p:nvPr/>
        </p:nvCxnSpPr>
        <p:spPr>
          <a:xfrm>
            <a:off x="2483224" y="3878514"/>
            <a:ext cx="4437530" cy="70233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91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18D179-8240-4092-83AF-A67B880BF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fr-FR" b="1" dirty="0" err="1"/>
              <a:t>Debts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4D6E2EF-6F55-488A-900E-C2F2A1D0FD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1" t="36806" r="58203" b="30277"/>
          <a:stretch/>
        </p:blipFill>
        <p:spPr>
          <a:xfrm>
            <a:off x="381000" y="2751755"/>
            <a:ext cx="5715000" cy="2747373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23E85E42-BF20-4DF6-9687-D47F227D3751}"/>
              </a:ext>
            </a:extLst>
          </p:cNvPr>
          <p:cNvSpPr/>
          <p:nvPr/>
        </p:nvSpPr>
        <p:spPr>
          <a:xfrm>
            <a:off x="6920754" y="2102213"/>
            <a:ext cx="4823010" cy="1593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The amount of the loan must first be determined in the financing plan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Loan= </a:t>
            </a:r>
            <a:r>
              <a:rPr lang="en-US" dirty="0"/>
              <a:t>Amount borrowed - Capital repaid in the first year</a:t>
            </a:r>
          </a:p>
          <a:p>
            <a:pPr algn="ctr"/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AB53A1E-1D9A-417D-9E7B-EA1E3C23712A}"/>
              </a:ext>
            </a:extLst>
          </p:cNvPr>
          <p:cNvSpPr/>
          <p:nvPr/>
        </p:nvSpPr>
        <p:spPr>
          <a:xfrm>
            <a:off x="6920754" y="4171950"/>
            <a:ext cx="4823010" cy="1095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Forecast annual purchase excluding VAT X ( 1+ VAT rate) x ( Average supplier payment period /365)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8837449A-B452-4357-BA41-E78B662653FF}"/>
              </a:ext>
            </a:extLst>
          </p:cNvPr>
          <p:cNvCxnSpPr>
            <a:cxnSpLocks/>
          </p:cNvCxnSpPr>
          <p:nvPr/>
        </p:nvCxnSpPr>
        <p:spPr>
          <a:xfrm flipV="1">
            <a:off x="3457575" y="2906798"/>
            <a:ext cx="3463179" cy="78890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0D1BA5CB-954D-43B4-843F-634E1F1BDBA2}"/>
              </a:ext>
            </a:extLst>
          </p:cNvPr>
          <p:cNvCxnSpPr>
            <a:cxnSpLocks/>
          </p:cNvCxnSpPr>
          <p:nvPr/>
        </p:nvCxnSpPr>
        <p:spPr>
          <a:xfrm>
            <a:off x="2514600" y="4524375"/>
            <a:ext cx="4488236" cy="8274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20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41242A"/>
      </a:dk2>
      <a:lt2>
        <a:srgbClr val="E4E2E8"/>
      </a:lt2>
      <a:accent1>
        <a:srgbClr val="81AF26"/>
      </a:accent1>
      <a:accent2>
        <a:srgbClr val="AFA21A"/>
      </a:accent2>
      <a:accent3>
        <a:srgbClr val="E08830"/>
      </a:accent3>
      <a:accent4>
        <a:srgbClr val="CE2D1E"/>
      </a:accent4>
      <a:accent5>
        <a:srgbClr val="E0306B"/>
      </a:accent5>
      <a:accent6>
        <a:srgbClr val="CE1EA2"/>
      </a:accent6>
      <a:hlink>
        <a:srgbClr val="8663CB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Grand écran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Calibri</vt:lpstr>
      <vt:lpstr>AccentBoxVTI</vt:lpstr>
      <vt:lpstr>The balance sheet </vt:lpstr>
      <vt:lpstr>Fixed assets</vt:lpstr>
      <vt:lpstr>2. Current assets </vt:lpstr>
      <vt:lpstr>3. Equity capital</vt:lpstr>
      <vt:lpstr>4. Debts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financier</dc:title>
  <dc:creator>REMI DESCOTES</dc:creator>
  <cp:lastModifiedBy>sophie descotes</cp:lastModifiedBy>
  <cp:revision>37</cp:revision>
  <dcterms:created xsi:type="dcterms:W3CDTF">2019-12-18T08:55:56Z</dcterms:created>
  <dcterms:modified xsi:type="dcterms:W3CDTF">2024-11-10T14:46:52Z</dcterms:modified>
</cp:coreProperties>
</file>