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991A06-6A70-1CB5-0696-B6C0CEB9AD92}" v="51" dt="2024-11-10T13:51:46.5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3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7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3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7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1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0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6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4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e image contenant table&#10;&#10;Description générée automatiquement">
            <a:extLst>
              <a:ext uri="{FF2B5EF4-FFF2-40B4-BE49-F238E27FC236}">
                <a16:creationId xmlns:a16="http://schemas.microsoft.com/office/drawing/2014/main" id="{A837C174-AA4E-4C92-A667-9E9EBF128D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96" t="18182" r="3795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22D4F79-1568-4ADC-B069-E02D1E4B9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fr-FR" sz="6600" b="1" dirty="0">
                <a:ea typeface="+mj-lt"/>
                <a:cs typeface="+mj-lt"/>
              </a:rPr>
              <a:t>The </a:t>
            </a:r>
            <a:r>
              <a:rPr lang="fr-FR" sz="6600" b="1" err="1">
                <a:ea typeface="+mj-lt"/>
                <a:cs typeface="+mj-lt"/>
              </a:rPr>
              <a:t>financing</a:t>
            </a:r>
            <a:r>
              <a:rPr lang="fr-FR" sz="6600" b="1" dirty="0">
                <a:ea typeface="+mj-lt"/>
                <a:cs typeface="+mj-lt"/>
              </a:rPr>
              <a:t> plan</a:t>
            </a:r>
            <a:br>
              <a:rPr lang="fr-FR" sz="6600" dirty="0"/>
            </a:br>
            <a:endParaRPr lang="fr-FR" sz="660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509150-9B2D-466E-921D-831D9991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923567"/>
            <a:ext cx="9078562" cy="59297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Further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information</a:t>
            </a:r>
            <a:endParaRPr lang="fr-FR" sz="3600" dirty="0">
              <a:ea typeface="+mn-lt"/>
              <a:cs typeface="+mn-lt"/>
            </a:endParaRPr>
          </a:p>
          <a:p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4385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84005-8CE0-4FBB-A4DD-91949996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43" y="548640"/>
            <a:ext cx="10168128" cy="1179576"/>
          </a:xfrm>
        </p:spPr>
        <p:txBody>
          <a:bodyPr/>
          <a:lstStyle/>
          <a:p>
            <a:r>
              <a:rPr lang="fr-FR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Your</a:t>
            </a: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 </a:t>
            </a:r>
            <a:r>
              <a:rPr lang="fr-FR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needs</a:t>
            </a:r>
            <a:endParaRPr lang="fr-FR" err="1"/>
          </a:p>
          <a:p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7F3A53A-04B1-481E-A298-E2EA14379448}"/>
              </a:ext>
            </a:extLst>
          </p:cNvPr>
          <p:cNvSpPr/>
          <p:nvPr/>
        </p:nvSpPr>
        <p:spPr>
          <a:xfrm>
            <a:off x="6006352" y="2241175"/>
            <a:ext cx="4911471" cy="1837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The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requirements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consist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of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investments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needed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to set up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your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company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.</a:t>
            </a:r>
            <a:endParaRPr lang="fr-FR" dirty="0"/>
          </a:p>
          <a:p>
            <a:pPr algn="ctr"/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The value of these investments should also be entered in the balance sheet in the ‘gross’ column.</a:t>
            </a:r>
            <a:endParaRPr lang="fr-FR"/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06C51BF-BF18-4312-9926-2356A90809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14" t="31111" r="69706" b="15948"/>
          <a:stretch/>
        </p:blipFill>
        <p:spPr>
          <a:xfrm>
            <a:off x="251012" y="2241175"/>
            <a:ext cx="3603812" cy="4330991"/>
          </a:xfrm>
          <a:prstGeom prst="rect">
            <a:avLst/>
          </a:prstGeom>
        </p:spPr>
      </p:pic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A9E391C-D588-42B3-8B20-05A045501C9E}"/>
              </a:ext>
            </a:extLst>
          </p:cNvPr>
          <p:cNvSpPr/>
          <p:nvPr/>
        </p:nvSpPr>
        <p:spPr>
          <a:xfrm>
            <a:off x="6006352" y="4406670"/>
            <a:ext cx="4911471" cy="968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This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the capital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repaid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in the first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year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following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a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bank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loan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.</a:t>
            </a:r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637B3C1D-D0F9-4150-AE25-8BB5B051F8E6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3854824" y="3160059"/>
            <a:ext cx="2151528" cy="12466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EC1CC3B6-A85B-4FC1-9A8E-094975DF8480}"/>
              </a:ext>
            </a:extLst>
          </p:cNvPr>
          <p:cNvCxnSpPr>
            <a:cxnSpLocks/>
          </p:cNvCxnSpPr>
          <p:nvPr/>
        </p:nvCxnSpPr>
        <p:spPr>
          <a:xfrm flipV="1">
            <a:off x="3532094" y="4890765"/>
            <a:ext cx="2474258" cy="103490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73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AE9DD-2B96-41BA-9C87-7D3FEAB51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/>
          <a:lstStyle/>
          <a:p>
            <a:r>
              <a:rPr lang="fr-FR" dirty="0">
                <a:ea typeface="+mj-lt"/>
                <a:cs typeface="+mj-lt"/>
              </a:rPr>
              <a:t>The ressources</a:t>
            </a:r>
            <a:endParaRPr lang="fr-FR" dirty="0" err="1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2982BA8-4A97-4F32-9303-F627B4122A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25" t="57222" r="61719" b="11667"/>
          <a:stretch/>
        </p:blipFill>
        <p:spPr>
          <a:xfrm>
            <a:off x="323850" y="2362199"/>
            <a:ext cx="4976814" cy="2667001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B2F9E182-2B1D-441B-964D-A623180BAAAD}"/>
              </a:ext>
            </a:extLst>
          </p:cNvPr>
          <p:cNvSpPr/>
          <p:nvPr/>
        </p:nvSpPr>
        <p:spPr>
          <a:xfrm>
            <a:off x="6372964" y="2070969"/>
            <a:ext cx="5697256" cy="13580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The objective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will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to check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whether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company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has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necessary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financial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resources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to finance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its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first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year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of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activity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. It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will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have 3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resources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at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its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disposal</a:t>
            </a:r>
            <a:endParaRPr lang="fr-FR" dirty="0" err="1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0025287B-FF79-4E44-8253-8441D996203E}"/>
              </a:ext>
            </a:extLst>
          </p:cNvPr>
          <p:cNvSpPr/>
          <p:nvPr/>
        </p:nvSpPr>
        <p:spPr>
          <a:xfrm>
            <a:off x="6372963" y="3553447"/>
            <a:ext cx="5697255" cy="7501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These</a:t>
            </a: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are the contributions made by the partners when the company was created.</a:t>
            </a:r>
            <a:endParaRPr lang="fr-FR"/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91583497-0D3D-447E-988D-1C14B7BBB82E}"/>
              </a:ext>
            </a:extLst>
          </p:cNvPr>
          <p:cNvSpPr/>
          <p:nvPr/>
        </p:nvSpPr>
        <p:spPr>
          <a:xfrm>
            <a:off x="6372963" y="4441374"/>
            <a:ext cx="5697255" cy="11975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If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your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financial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resources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(capital +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cash flow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) are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insufficient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,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borrowing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will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your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adjustment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variable.</a:t>
            </a:r>
            <a:endParaRPr lang="fr-FR" dirty="0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AA640E58-21F2-414A-8480-FFB0EF2F26FE}"/>
              </a:ext>
            </a:extLst>
          </p:cNvPr>
          <p:cNvSpPr/>
          <p:nvPr/>
        </p:nvSpPr>
        <p:spPr>
          <a:xfrm>
            <a:off x="6444306" y="5783952"/>
            <a:ext cx="5697255" cy="1076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Profit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generated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by the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company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in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its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first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year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of business (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from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income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statement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)</a:t>
            </a:r>
            <a:endParaRPr lang="fr-FR" dirty="0"/>
          </a:p>
          <a:p>
            <a:pPr algn="ctr"/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Net profit + Depreciation and amortisation</a:t>
            </a:r>
            <a:endParaRPr lang="fr-FR"/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5E90670A-B010-422A-9DE5-6986A3F1D416}"/>
              </a:ext>
            </a:extLst>
          </p:cNvPr>
          <p:cNvCxnSpPr>
            <a:cxnSpLocks/>
          </p:cNvCxnSpPr>
          <p:nvPr/>
        </p:nvCxnSpPr>
        <p:spPr>
          <a:xfrm>
            <a:off x="1878904" y="2567342"/>
            <a:ext cx="4658889" cy="10749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5CA320A5-E6C4-4347-B40A-B29A9CD0F2B7}"/>
              </a:ext>
            </a:extLst>
          </p:cNvPr>
          <p:cNvCxnSpPr>
            <a:cxnSpLocks/>
          </p:cNvCxnSpPr>
          <p:nvPr/>
        </p:nvCxnSpPr>
        <p:spPr>
          <a:xfrm>
            <a:off x="1115568" y="2879983"/>
            <a:ext cx="5422225" cy="99160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EAE9507-1376-433A-A468-B55422B6F902}"/>
              </a:ext>
            </a:extLst>
          </p:cNvPr>
          <p:cNvCxnSpPr>
            <a:cxnSpLocks/>
          </p:cNvCxnSpPr>
          <p:nvPr/>
        </p:nvCxnSpPr>
        <p:spPr>
          <a:xfrm>
            <a:off x="2680570" y="3304553"/>
            <a:ext cx="3857223" cy="194983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8F9160C5-BF9D-479F-A662-C7360E330B6F}"/>
              </a:ext>
            </a:extLst>
          </p:cNvPr>
          <p:cNvCxnSpPr>
            <a:cxnSpLocks/>
          </p:cNvCxnSpPr>
          <p:nvPr/>
        </p:nvCxnSpPr>
        <p:spPr>
          <a:xfrm>
            <a:off x="3031299" y="3705477"/>
            <a:ext cx="3340926" cy="260388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9CC3D6-94B3-4965-AA25-1A8B4581684C}"/>
              </a:ext>
            </a:extLst>
          </p:cNvPr>
          <p:cNvSpPr/>
          <p:nvPr/>
        </p:nvSpPr>
        <p:spPr>
          <a:xfrm>
            <a:off x="269287" y="5181230"/>
            <a:ext cx="3651359" cy="1455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Balance ( </a:t>
            </a:r>
            <a:r>
              <a:rPr lang="fr-FR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Resources</a:t>
            </a: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- Requirements)&gt;0</a:t>
            </a:r>
            <a:endParaRPr lang="fr-FR"/>
          </a:p>
          <a:p>
            <a:pPr algn="ctr"/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Amount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to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transferred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to ‘Cash and cash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equivalents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’ in the balance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sheet</a:t>
            </a:r>
            <a:endParaRPr lang="fr-FR" dirty="0" err="1"/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E9A8CACE-0656-4495-8115-593E197217F4}"/>
              </a:ext>
            </a:extLst>
          </p:cNvPr>
          <p:cNvCxnSpPr>
            <a:cxnSpLocks/>
          </p:cNvCxnSpPr>
          <p:nvPr/>
        </p:nvCxnSpPr>
        <p:spPr>
          <a:xfrm flipH="1" flipV="1">
            <a:off x="3194137" y="4448202"/>
            <a:ext cx="363255" cy="8760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60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 animBg="1"/>
      <p:bldP spid="18" grpId="0" animBg="1"/>
      <p:bldP spid="25" grpId="0" animBg="1"/>
    </p:bldLst>
  </p:timing>
</p:sld>
</file>

<file path=ppt/theme/theme1.xml><?xml version="1.0" encoding="utf-8"?>
<a:theme xmlns:a="http://schemas.openxmlformats.org/drawingml/2006/main" name="AccentBoxVTI">
  <a:themeElements>
    <a:clrScheme name="AnalogousFromRegularSeedLeftStep">
      <a:dk1>
        <a:srgbClr val="000000"/>
      </a:dk1>
      <a:lt1>
        <a:srgbClr val="FFFFFF"/>
      </a:lt1>
      <a:dk2>
        <a:srgbClr val="41242A"/>
      </a:dk2>
      <a:lt2>
        <a:srgbClr val="E4E2E8"/>
      </a:lt2>
      <a:accent1>
        <a:srgbClr val="81AF26"/>
      </a:accent1>
      <a:accent2>
        <a:srgbClr val="AFA21A"/>
      </a:accent2>
      <a:accent3>
        <a:srgbClr val="E08830"/>
      </a:accent3>
      <a:accent4>
        <a:srgbClr val="CE2D1E"/>
      </a:accent4>
      <a:accent5>
        <a:srgbClr val="E0306B"/>
      </a:accent5>
      <a:accent6>
        <a:srgbClr val="CE1EA2"/>
      </a:accent6>
      <a:hlink>
        <a:srgbClr val="8663CB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Grand écran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Avenir Next LT Pro</vt:lpstr>
      <vt:lpstr>Calibri</vt:lpstr>
      <vt:lpstr>AccentBoxVTI</vt:lpstr>
      <vt:lpstr>The financing plan </vt:lpstr>
      <vt:lpstr>Your needs </vt:lpstr>
      <vt:lpstr>The ressources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financier</dc:title>
  <dc:creator>REMI DESCOTES</dc:creator>
  <cp:lastModifiedBy>sophie descotes</cp:lastModifiedBy>
  <cp:revision>66</cp:revision>
  <dcterms:created xsi:type="dcterms:W3CDTF">2019-12-18T08:55:56Z</dcterms:created>
  <dcterms:modified xsi:type="dcterms:W3CDTF">2024-11-10T15:15:30Z</dcterms:modified>
</cp:coreProperties>
</file>