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2525B-A9F8-1B85-9CFF-22AE9FC3F0C4}" v="23" dt="2024-11-10T14:18:52.228"/>
    <p1510:client id="{6A93805E-733A-4D87-0212-656DC9503644}" v="11" dt="2024-11-10T14:13:26.325"/>
    <p1510:client id="{CEFE72E5-4FF9-C3FB-595B-8D599C2C07CC}" v="43" dt="2024-11-10T14:38:57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3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7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7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1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4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e image contenant table&#10;&#10;Description générée automatiquement">
            <a:extLst>
              <a:ext uri="{FF2B5EF4-FFF2-40B4-BE49-F238E27FC236}">
                <a16:creationId xmlns:a16="http://schemas.microsoft.com/office/drawing/2014/main" id="{A837C174-AA4E-4C92-A667-9E9EBF128D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96" t="18182" r="3795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2D4F79-1568-4ADC-B069-E02D1E4B9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325" y="3960029"/>
            <a:ext cx="9078562" cy="988993"/>
          </a:xfrm>
        </p:spPr>
        <p:txBody>
          <a:bodyPr>
            <a:normAutofit fontScale="90000"/>
          </a:bodyPr>
          <a:lstStyle/>
          <a:p>
            <a:r>
              <a:rPr lang="fr-FR" sz="6600" b="1" dirty="0" err="1">
                <a:ea typeface="+mj-lt"/>
                <a:cs typeface="+mj-lt"/>
              </a:rPr>
              <a:t>Income</a:t>
            </a:r>
            <a:r>
              <a:rPr lang="fr-FR" sz="6600" b="1" dirty="0">
                <a:ea typeface="+mj-lt"/>
                <a:cs typeface="+mj-lt"/>
              </a:rPr>
              <a:t> </a:t>
            </a:r>
            <a:r>
              <a:rPr lang="fr-FR" sz="6600" b="1">
                <a:ea typeface="+mj-lt"/>
                <a:cs typeface="+mj-lt"/>
              </a:rPr>
              <a:t>statement</a:t>
            </a:r>
            <a:endParaRPr lang="fr-FR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509150-9B2D-466E-921D-831D9991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755" y="5914312"/>
            <a:ext cx="9078562" cy="5929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Further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information</a:t>
            </a:r>
            <a:endParaRPr lang="fr-FR" sz="3200" dirty="0" err="1"/>
          </a:p>
          <a:p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385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84005-8CE0-4FBB-A4DD-91949996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43" y="548640"/>
            <a:ext cx="10168128" cy="1179576"/>
          </a:xfrm>
        </p:spPr>
        <p:txBody>
          <a:bodyPr/>
          <a:lstStyle/>
          <a:p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Operating </a:t>
            </a:r>
            <a:r>
              <a:rPr lang="fr-FR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income</a:t>
            </a:r>
            <a:endParaRPr lang="fr-FR" err="1"/>
          </a:p>
          <a:p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581CCDC-33F4-4A8B-8C8E-1E4B1E3637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2" t="32778" r="57890" b="45082"/>
          <a:stretch/>
        </p:blipFill>
        <p:spPr>
          <a:xfrm>
            <a:off x="304799" y="2792291"/>
            <a:ext cx="5791201" cy="1876425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A659513-59A6-4973-B6B7-9C64620CA20A}"/>
              </a:ext>
            </a:extLst>
          </p:cNvPr>
          <p:cNvSpPr/>
          <p:nvPr/>
        </p:nvSpPr>
        <p:spPr>
          <a:xfrm>
            <a:off x="304799" y="3198203"/>
            <a:ext cx="2962276" cy="457200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7F3A53A-04B1-481E-A298-E2EA14379448}"/>
              </a:ext>
            </a:extLst>
          </p:cNvPr>
          <p:cNvSpPr/>
          <p:nvPr/>
        </p:nvSpPr>
        <p:spPr>
          <a:xfrm>
            <a:off x="6807678" y="5174639"/>
            <a:ext cx="4199791" cy="1366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correspond to the company's sales. This is known as turnover.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4DBC862-6103-49C4-8A01-6652A78AE998}"/>
              </a:ext>
            </a:extLst>
          </p:cNvPr>
          <p:cNvSpPr/>
          <p:nvPr/>
        </p:nvSpPr>
        <p:spPr>
          <a:xfrm>
            <a:off x="6685083" y="2174356"/>
            <a:ext cx="4322387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Sales generated by the purchase of products that are </a:t>
            </a:r>
            <a:r>
              <a:rPr lang="en-US" b="1" dirty="0"/>
              <a:t>resold in the same condition as received by the customer </a:t>
            </a:r>
            <a:r>
              <a:rPr lang="en-US" dirty="0"/>
              <a:t>, generating a margin.</a:t>
            </a:r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CEF820B-0E5D-4F35-A0E0-F0238B1C1302}"/>
              </a:ext>
            </a:extLst>
          </p:cNvPr>
          <p:cNvSpPr/>
          <p:nvPr/>
        </p:nvSpPr>
        <p:spPr>
          <a:xfrm>
            <a:off x="752475" y="3629025"/>
            <a:ext cx="2447925" cy="314325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ABCECD2-37F0-4C02-B45A-F80D6CBB766B}"/>
              </a:ext>
            </a:extLst>
          </p:cNvPr>
          <p:cNvSpPr/>
          <p:nvPr/>
        </p:nvSpPr>
        <p:spPr>
          <a:xfrm>
            <a:off x="752474" y="3981450"/>
            <a:ext cx="3876675" cy="314325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C4919CF5-387F-4908-A219-EF75275AA6CB}"/>
              </a:ext>
            </a:extLst>
          </p:cNvPr>
          <p:cNvSpPr/>
          <p:nvPr/>
        </p:nvSpPr>
        <p:spPr>
          <a:xfrm>
            <a:off x="6754692" y="3706507"/>
            <a:ext cx="4252778" cy="1261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Turnover from the production or provision of a service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A858CD3-1A36-4314-BA94-7AEDDCDD3A2B}"/>
              </a:ext>
            </a:extLst>
          </p:cNvPr>
          <p:cNvSpPr/>
          <p:nvPr/>
        </p:nvSpPr>
        <p:spPr>
          <a:xfrm>
            <a:off x="158255" y="5503985"/>
            <a:ext cx="2886075" cy="1199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Sum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of sales of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goods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and production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sold</a:t>
            </a:r>
            <a:endParaRPr lang="fr-FR" dirty="0" err="1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5308FCD-909E-4E15-9B16-8625D05DAF44}"/>
              </a:ext>
            </a:extLst>
          </p:cNvPr>
          <p:cNvSpPr/>
          <p:nvPr/>
        </p:nvSpPr>
        <p:spPr>
          <a:xfrm>
            <a:off x="1262061" y="4343400"/>
            <a:ext cx="2605089" cy="314325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F1CF10D-7AAE-0813-2E89-039D2644ED2C}"/>
              </a:ext>
            </a:extLst>
          </p:cNvPr>
          <p:cNvCxnSpPr>
            <a:cxnSpLocks/>
          </p:cNvCxnSpPr>
          <p:nvPr/>
        </p:nvCxnSpPr>
        <p:spPr>
          <a:xfrm>
            <a:off x="3605579" y="4631289"/>
            <a:ext cx="3447683" cy="137794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36BDC01-A711-B7EF-0EDE-473AE7F8452C}"/>
              </a:ext>
            </a:extLst>
          </p:cNvPr>
          <p:cNvCxnSpPr>
            <a:cxnSpLocks/>
          </p:cNvCxnSpPr>
          <p:nvPr/>
        </p:nvCxnSpPr>
        <p:spPr>
          <a:xfrm>
            <a:off x="4456234" y="4283019"/>
            <a:ext cx="3106619" cy="4726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5AF1F8A-FD7A-7066-F7B9-CDC9AC87AD7A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200400" y="3499705"/>
            <a:ext cx="3605944" cy="28648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1490F9C-CC32-A9AC-A0B4-98F2BE342D91}"/>
              </a:ext>
            </a:extLst>
          </p:cNvPr>
          <p:cNvCxnSpPr>
            <a:cxnSpLocks/>
          </p:cNvCxnSpPr>
          <p:nvPr/>
        </p:nvCxnSpPr>
        <p:spPr>
          <a:xfrm>
            <a:off x="512154" y="3651373"/>
            <a:ext cx="159904" cy="18526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73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6FE67B-DC56-4249-B518-FEEAB532E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1.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Operating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expenses</a:t>
            </a:r>
            <a:endParaRPr lang="fr-FR" dirty="0" err="1">
              <a:latin typeface="Calibri"/>
              <a:cs typeface="Calibri"/>
            </a:endParaRPr>
          </a:p>
          <a:p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BFA1044-7235-475D-9412-A89B1BCF52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8" t="31634" r="48015" b="29150"/>
          <a:stretch/>
        </p:blipFill>
        <p:spPr>
          <a:xfrm>
            <a:off x="148455" y="2205317"/>
            <a:ext cx="7005379" cy="314613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EF744BF-0A17-4254-BAB8-72D8833F421A}"/>
              </a:ext>
            </a:extLst>
          </p:cNvPr>
          <p:cNvSpPr/>
          <p:nvPr/>
        </p:nvSpPr>
        <p:spPr>
          <a:xfrm>
            <a:off x="7667625" y="2110067"/>
            <a:ext cx="3777996" cy="1890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List all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expenses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that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will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incurred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during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year</a:t>
            </a:r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If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expenditure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for a durable good,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should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entered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in the balance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sheet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(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Fixed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Assets).</a:t>
            </a:r>
            <a:endParaRPr lang="fr-FR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210F1AE-04CD-4AE3-9B20-4CE91C6062C1}"/>
              </a:ext>
            </a:extLst>
          </p:cNvPr>
          <p:cNvSpPr/>
          <p:nvPr/>
        </p:nvSpPr>
        <p:spPr>
          <a:xfrm>
            <a:off x="7667625" y="4100793"/>
            <a:ext cx="3777996" cy="795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All taxes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other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than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corporation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tax</a:t>
            </a:r>
            <a:endParaRPr lang="fr-FR" dirty="0" err="1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20695C4-43AE-4AFD-9482-B67ECA00009F}"/>
              </a:ext>
            </a:extLst>
          </p:cNvPr>
          <p:cNvSpPr/>
          <p:nvPr/>
        </p:nvSpPr>
        <p:spPr>
          <a:xfrm>
            <a:off x="7667625" y="4996144"/>
            <a:ext cx="3777996" cy="1499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606EC5BF-76D3-48D8-8D57-BDD76BA20FE4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324100" y="2381251"/>
            <a:ext cx="5343525" cy="6740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B329E41-B423-4E8A-9757-91C03F476A01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3390900" y="3326468"/>
            <a:ext cx="4276725" cy="117185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AFC8B38F-E234-4F62-9845-9C7A2DBADAF2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5105400" y="4195486"/>
            <a:ext cx="2562225" cy="15506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2E94314A-97A7-EA4A-173D-BAA369FB9858}"/>
              </a:ext>
            </a:extLst>
          </p:cNvPr>
          <p:cNvSpPr txBox="1"/>
          <p:nvPr/>
        </p:nvSpPr>
        <p:spPr>
          <a:xfrm>
            <a:off x="7667625" y="5090837"/>
            <a:ext cx="37008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you need to calculate the amount of investment in the balance sheet. Then calculate their depreciation and transfer the sum to the income statement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70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D6494F-A70D-4B73-AF20-C75818DE6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Financial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result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 and profit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calculation</a:t>
            </a:r>
            <a:endParaRPr lang="fr-FR" dirty="0" err="1"/>
          </a:p>
          <a:p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74C0B9D-E490-487D-A381-6C705E215B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7" t="50694" r="47733" b="29028"/>
          <a:stretch/>
        </p:blipFill>
        <p:spPr>
          <a:xfrm>
            <a:off x="209550" y="2952750"/>
            <a:ext cx="6086475" cy="16383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2BB5FE2-2EBD-4347-BA89-49BD23BF93C0}"/>
              </a:ext>
            </a:extLst>
          </p:cNvPr>
          <p:cNvSpPr/>
          <p:nvPr/>
        </p:nvSpPr>
        <p:spPr>
          <a:xfrm>
            <a:off x="7707965" y="2082882"/>
            <a:ext cx="4165787" cy="960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Interest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received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by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company</a:t>
            </a:r>
            <a:endParaRPr lang="fr-FR" dirty="0" err="1"/>
          </a:p>
          <a:p>
            <a:pPr algn="ctr"/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Calculation</a:t>
            </a:r>
            <a:endParaRPr lang="fr-FR" dirty="0"/>
          </a:p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Balance of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financing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plan X 1%</a:t>
            </a:r>
            <a:endParaRPr lang="fr-FR" dirty="0"/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2F85D0A4-C3CC-4B5D-B15F-CB469EDC5447}"/>
              </a:ext>
            </a:extLst>
          </p:cNvPr>
          <p:cNvCxnSpPr>
            <a:cxnSpLocks/>
          </p:cNvCxnSpPr>
          <p:nvPr/>
        </p:nvCxnSpPr>
        <p:spPr>
          <a:xfrm flipV="1">
            <a:off x="1761565" y="2565307"/>
            <a:ext cx="5946400" cy="55441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F42FAD8-3AFC-40D1-8E68-0FDD89E4DC2D}"/>
              </a:ext>
            </a:extLst>
          </p:cNvPr>
          <p:cNvSpPr/>
          <p:nvPr/>
        </p:nvSpPr>
        <p:spPr>
          <a:xfrm>
            <a:off x="7707965" y="3119718"/>
            <a:ext cx="4165787" cy="2299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Interest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paid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to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bank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on a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bank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loan</a:t>
            </a:r>
            <a:endParaRPr lang="fr-FR" dirty="0" err="1"/>
          </a:p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amount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of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loan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will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estimated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in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financing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plan.</a:t>
            </a:r>
            <a:endParaRPr lang="fr-FR" dirty="0"/>
          </a:p>
          <a:p>
            <a:pPr algn="ctr"/>
            <a:r>
              <a:rPr lang="fr-F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Calculations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.</a:t>
            </a:r>
            <a:endParaRPr lang="fr-FR" dirty="0"/>
          </a:p>
          <a:p>
            <a:pPr algn="ctr"/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Amount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to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borrowed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,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repayment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period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,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interest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rate</a:t>
            </a:r>
            <a:endParaRPr lang="fr-FR" dirty="0"/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D824BE7-ED7C-4306-962C-363BA1A2DDC6}"/>
              </a:ext>
            </a:extLst>
          </p:cNvPr>
          <p:cNvSpPr/>
          <p:nvPr/>
        </p:nvSpPr>
        <p:spPr>
          <a:xfrm>
            <a:off x="7736901" y="5511904"/>
            <a:ext cx="4165787" cy="960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Calculation</a:t>
            </a:r>
            <a:endParaRPr lang="fr-FR" dirty="0"/>
          </a:p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(Operating profit + Financial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result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) X 1/3</a:t>
            </a:r>
            <a:endParaRPr lang="fr-FR" dirty="0"/>
          </a:p>
          <a:p>
            <a:pPr algn="ctr"/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B9557FC-D586-46F8-9CE8-C4979DF6E096}"/>
              </a:ext>
            </a:extLst>
          </p:cNvPr>
          <p:cNvSpPr/>
          <p:nvPr/>
        </p:nvSpPr>
        <p:spPr>
          <a:xfrm>
            <a:off x="162764" y="5289759"/>
            <a:ext cx="4165787" cy="1182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Calculation</a:t>
            </a:r>
            <a:endParaRPr lang="fr-FR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lt"/>
              <a:cs typeface="+mn-lt"/>
            </a:endParaRPr>
          </a:p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Financial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result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and profit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calculation</a:t>
            </a:r>
            <a:endParaRPr lang="fr-FR" dirty="0" err="1"/>
          </a:p>
          <a:p>
            <a:pPr algn="ctr"/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AA472C99-D7D7-4AF2-BF00-24695F36D3D8}"/>
              </a:ext>
            </a:extLst>
          </p:cNvPr>
          <p:cNvCxnSpPr>
            <a:cxnSpLocks/>
          </p:cNvCxnSpPr>
          <p:nvPr/>
        </p:nvCxnSpPr>
        <p:spPr>
          <a:xfrm>
            <a:off x="1909482" y="3501687"/>
            <a:ext cx="5798482" cy="76607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AFB72B5-4862-491C-B10C-A5A8DA03753E}"/>
              </a:ext>
            </a:extLst>
          </p:cNvPr>
          <p:cNvCxnSpPr>
            <a:cxnSpLocks/>
          </p:cNvCxnSpPr>
          <p:nvPr/>
        </p:nvCxnSpPr>
        <p:spPr>
          <a:xfrm>
            <a:off x="2245659" y="4120403"/>
            <a:ext cx="5462305" cy="19117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26B1AB91-A90C-4B51-BC79-0F1A14C4CFB8}"/>
              </a:ext>
            </a:extLst>
          </p:cNvPr>
          <p:cNvCxnSpPr>
            <a:cxnSpLocks/>
          </p:cNvCxnSpPr>
          <p:nvPr/>
        </p:nvCxnSpPr>
        <p:spPr>
          <a:xfrm flipH="1" flipV="1">
            <a:off x="2003612" y="4434727"/>
            <a:ext cx="242045" cy="8550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3872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41242A"/>
      </a:dk2>
      <a:lt2>
        <a:srgbClr val="E4E2E8"/>
      </a:lt2>
      <a:accent1>
        <a:srgbClr val="81AF26"/>
      </a:accent1>
      <a:accent2>
        <a:srgbClr val="AFA21A"/>
      </a:accent2>
      <a:accent3>
        <a:srgbClr val="E08830"/>
      </a:accent3>
      <a:accent4>
        <a:srgbClr val="CE2D1E"/>
      </a:accent4>
      <a:accent5>
        <a:srgbClr val="E0306B"/>
      </a:accent5>
      <a:accent6>
        <a:srgbClr val="CE1EA2"/>
      </a:accent6>
      <a:hlink>
        <a:srgbClr val="8663C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Grand écran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Calibri</vt:lpstr>
      <vt:lpstr>AccentBoxVTI</vt:lpstr>
      <vt:lpstr>Income statement</vt:lpstr>
      <vt:lpstr>Operating income </vt:lpstr>
      <vt:lpstr>1. Operating expenses </vt:lpstr>
      <vt:lpstr>Financial result and profit calculation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financier</dc:title>
  <dc:creator>REMI DESCOTES</dc:creator>
  <cp:lastModifiedBy>sophie descotes</cp:lastModifiedBy>
  <cp:revision>70</cp:revision>
  <dcterms:created xsi:type="dcterms:W3CDTF">2019-12-18T08:55:56Z</dcterms:created>
  <dcterms:modified xsi:type="dcterms:W3CDTF">2024-11-11T03:45:37Z</dcterms:modified>
</cp:coreProperties>
</file>